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7556500" cx="10680700"/>
  <p:notesSz cx="6858000" cy="9144000"/>
  <p:embeddedFontLst>
    <p:embeddedFont>
      <p:font typeface="Roboto Thin"/>
      <p:regular r:id="rId21"/>
      <p:bold r:id="rId22"/>
      <p:italic r:id="rId23"/>
      <p:boldItalic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Roboto Medium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80">
          <p15:clr>
            <a:srgbClr val="000000"/>
          </p15:clr>
        </p15:guide>
        <p15:guide id="2" pos="3364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33" roundtripDataSignature="AMtx7mgW+xVOsqkvv0ITV9Dsa/O3KgYm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A8F6981-454C-4911-91FA-15DC9999668E}">
  <a:tblStyle styleId="{9A8F6981-454C-4911-91FA-15DC9999668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80" orient="horz"/>
        <p:guide pos="336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obotoThin-bold.fntdata"/><Relationship Id="rId21" Type="http://schemas.openxmlformats.org/officeDocument/2006/relationships/font" Target="fonts/RobotoThin-regular.fntdata"/><Relationship Id="rId24" Type="http://schemas.openxmlformats.org/officeDocument/2006/relationships/font" Target="fonts/RobotoThin-boldItalic.fntdata"/><Relationship Id="rId23" Type="http://schemas.openxmlformats.org/officeDocument/2006/relationships/font" Target="fonts/RobotoThin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Medium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edium-italic.fntdata"/><Relationship Id="rId30" Type="http://schemas.openxmlformats.org/officeDocument/2006/relationships/font" Target="fonts/RobotoMedium-bold.fntdata"/><Relationship Id="rId11" Type="http://schemas.openxmlformats.org/officeDocument/2006/relationships/slide" Target="slides/slide5.xml"/><Relationship Id="rId33" Type="http://customschemas.google.com/relationships/presentationmetadata" Target="metadata"/><Relationship Id="rId10" Type="http://schemas.openxmlformats.org/officeDocument/2006/relationships/slide" Target="slides/slide4.xml"/><Relationship Id="rId32" Type="http://schemas.openxmlformats.org/officeDocument/2006/relationships/font" Target="fonts/RobotoMedium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" name="Google Shape;56;p1:notes"/>
          <p:cNvSpPr/>
          <p:nvPr>
            <p:ph idx="2" type="sldImg"/>
          </p:nvPr>
        </p:nvSpPr>
        <p:spPr>
          <a:xfrm>
            <a:off x="1006475" y="685800"/>
            <a:ext cx="48450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db0b9cddd_0_591:notes"/>
          <p:cNvSpPr/>
          <p:nvPr>
            <p:ph idx="2" type="sldImg"/>
          </p:nvPr>
        </p:nvSpPr>
        <p:spPr>
          <a:xfrm>
            <a:off x="1006475" y="685800"/>
            <a:ext cx="4845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9" name="Google Shape;199;g6db0b9cddd_0_5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6db0b9cddd_0_604:notes"/>
          <p:cNvSpPr/>
          <p:nvPr>
            <p:ph idx="2" type="sldImg"/>
          </p:nvPr>
        </p:nvSpPr>
        <p:spPr>
          <a:xfrm>
            <a:off x="1006475" y="685800"/>
            <a:ext cx="4845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5" name="Google Shape;205;g6db0b9cddd_0_6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6db0b9cddd_0_610:notes"/>
          <p:cNvSpPr/>
          <p:nvPr>
            <p:ph idx="2" type="sldImg"/>
          </p:nvPr>
        </p:nvSpPr>
        <p:spPr>
          <a:xfrm>
            <a:off x="1006475" y="685800"/>
            <a:ext cx="4845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1" name="Google Shape;211;g6db0b9cddd_0_6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db0b9cddd_0_616:notes"/>
          <p:cNvSpPr/>
          <p:nvPr>
            <p:ph idx="2" type="sldImg"/>
          </p:nvPr>
        </p:nvSpPr>
        <p:spPr>
          <a:xfrm>
            <a:off x="1006475" y="685800"/>
            <a:ext cx="4845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7" name="Google Shape;217;g6db0b9cddd_0_6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db0b9cddd_0_6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g6db0b9cddd_0_622:notes"/>
          <p:cNvSpPr/>
          <p:nvPr>
            <p:ph idx="2" type="sldImg"/>
          </p:nvPr>
        </p:nvSpPr>
        <p:spPr>
          <a:xfrm>
            <a:off x="1006475" y="685800"/>
            <a:ext cx="4845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/>
          <p:nvPr>
            <p:ph idx="2" type="sldImg"/>
          </p:nvPr>
        </p:nvSpPr>
        <p:spPr>
          <a:xfrm>
            <a:off x="1006475" y="685800"/>
            <a:ext cx="48450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/>
          <p:nvPr>
            <p:ph idx="2" type="sldImg"/>
          </p:nvPr>
        </p:nvSpPr>
        <p:spPr>
          <a:xfrm>
            <a:off x="1006475" y="685800"/>
            <a:ext cx="48450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" name="Google Shape;67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db0b9cddd_0_269:notes"/>
          <p:cNvSpPr/>
          <p:nvPr>
            <p:ph idx="2" type="sldImg"/>
          </p:nvPr>
        </p:nvSpPr>
        <p:spPr>
          <a:xfrm>
            <a:off x="1006475" y="685800"/>
            <a:ext cx="4845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8" name="Google Shape;88;g6db0b9cddd_0_2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db0b9cddd_0_537:notes"/>
          <p:cNvSpPr/>
          <p:nvPr>
            <p:ph idx="2" type="sldImg"/>
          </p:nvPr>
        </p:nvSpPr>
        <p:spPr>
          <a:xfrm>
            <a:off x="1006475" y="685800"/>
            <a:ext cx="4845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3" name="Google Shape;133;g6db0b9cddd_0_5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d6b7e8eb0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6d6b7e8eb0_0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/>
          <p:nvPr>
            <p:ph idx="2" type="sldImg"/>
          </p:nvPr>
        </p:nvSpPr>
        <p:spPr>
          <a:xfrm>
            <a:off x="1006475" y="685800"/>
            <a:ext cx="48450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7" name="Google Shape;177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d6b7e8eb0_0_0:notes"/>
          <p:cNvSpPr/>
          <p:nvPr>
            <p:ph idx="2" type="sldImg"/>
          </p:nvPr>
        </p:nvSpPr>
        <p:spPr>
          <a:xfrm>
            <a:off x="1006475" y="685800"/>
            <a:ext cx="4845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4" name="Google Shape;184;g6d6b7e8eb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db0b9cddd_0_583:notes"/>
          <p:cNvSpPr/>
          <p:nvPr>
            <p:ph idx="2" type="sldImg"/>
          </p:nvPr>
        </p:nvSpPr>
        <p:spPr>
          <a:xfrm>
            <a:off x="1006475" y="685800"/>
            <a:ext cx="4845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2" name="Google Shape;192;g6db0b9cddd_0_5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usty" type="blank">
  <p:cSld name="BLANK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9"/>
          <p:cNvSpPr txBox="1"/>
          <p:nvPr>
            <p:ph idx="12" type="sldNum"/>
          </p:nvPr>
        </p:nvSpPr>
        <p:spPr>
          <a:xfrm>
            <a:off x="9542462" y="6891337"/>
            <a:ext cx="344487" cy="325437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główek sekcji" type="secHead">
  <p:cSld name="SECTION_HEAD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8"/>
          <p:cNvSpPr txBox="1"/>
          <p:nvPr>
            <p:ph type="title"/>
          </p:nvPr>
        </p:nvSpPr>
        <p:spPr>
          <a:xfrm>
            <a:off x="728663" y="1884363"/>
            <a:ext cx="9212262" cy="3143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18"/>
          <p:cNvSpPr txBox="1"/>
          <p:nvPr>
            <p:ph idx="1" type="body"/>
          </p:nvPr>
        </p:nvSpPr>
        <p:spPr>
          <a:xfrm>
            <a:off x="728663" y="5056188"/>
            <a:ext cx="9212262" cy="1654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18"/>
          <p:cNvSpPr txBox="1"/>
          <p:nvPr>
            <p:ph idx="12" type="sldNum"/>
          </p:nvPr>
        </p:nvSpPr>
        <p:spPr>
          <a:xfrm>
            <a:off x="9542462" y="6891337"/>
            <a:ext cx="344487" cy="325437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ajd tytułowy" type="title">
  <p:cSld name="TITL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 txBox="1"/>
          <p:nvPr>
            <p:ph type="ctrTitle"/>
          </p:nvPr>
        </p:nvSpPr>
        <p:spPr>
          <a:xfrm>
            <a:off x="1335088" y="1236663"/>
            <a:ext cx="8010525" cy="2630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9"/>
          <p:cNvSpPr txBox="1"/>
          <p:nvPr>
            <p:ph idx="1" type="subTitle"/>
          </p:nvPr>
        </p:nvSpPr>
        <p:spPr>
          <a:xfrm>
            <a:off x="1335088" y="3968750"/>
            <a:ext cx="8010525" cy="1824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9542462" y="6891337"/>
            <a:ext cx="344487" cy="325437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ytuł i zawartość" type="obj">
  <p:cSld name="OBJECT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title"/>
          </p:nvPr>
        </p:nvSpPr>
        <p:spPr>
          <a:xfrm>
            <a:off x="735013" y="401638"/>
            <a:ext cx="9210675" cy="1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0"/>
          <p:cNvSpPr txBox="1"/>
          <p:nvPr>
            <p:ph idx="1" type="body"/>
          </p:nvPr>
        </p:nvSpPr>
        <p:spPr>
          <a:xfrm>
            <a:off x="735013" y="2011363"/>
            <a:ext cx="9210675" cy="4794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572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572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572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572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0"/>
          <p:cNvSpPr txBox="1"/>
          <p:nvPr>
            <p:ph idx="12" type="sldNum"/>
          </p:nvPr>
        </p:nvSpPr>
        <p:spPr>
          <a:xfrm>
            <a:off x="9542462" y="6891337"/>
            <a:ext cx="344487" cy="325437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ytuł pionowy i tekst" type="vertTitleAndTx">
  <p:cSld name="VERTICAL_TITLE_AND_VERTICAL_TEX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1"/>
          <p:cNvSpPr txBox="1"/>
          <p:nvPr>
            <p:ph type="title"/>
          </p:nvPr>
        </p:nvSpPr>
        <p:spPr>
          <a:xfrm rot="5400000">
            <a:off x="5592763" y="2452688"/>
            <a:ext cx="6403975" cy="2301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1"/>
          <p:cNvSpPr txBox="1"/>
          <p:nvPr>
            <p:ph idx="1" type="body"/>
          </p:nvPr>
        </p:nvSpPr>
        <p:spPr>
          <a:xfrm rot="5400000">
            <a:off x="911226" y="225425"/>
            <a:ext cx="6403975" cy="67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572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572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572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572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11"/>
          <p:cNvSpPr txBox="1"/>
          <p:nvPr>
            <p:ph idx="12" type="sldNum"/>
          </p:nvPr>
        </p:nvSpPr>
        <p:spPr>
          <a:xfrm>
            <a:off x="9542462" y="6891337"/>
            <a:ext cx="344487" cy="325437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ytuł i tekst pionowy" type="vertTx">
  <p:cSld name="VERTICAL_TEX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/>
          <p:nvPr>
            <p:ph type="title"/>
          </p:nvPr>
        </p:nvSpPr>
        <p:spPr>
          <a:xfrm>
            <a:off x="735013" y="401638"/>
            <a:ext cx="9210675" cy="1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12"/>
          <p:cNvSpPr txBox="1"/>
          <p:nvPr>
            <p:ph idx="1" type="body"/>
          </p:nvPr>
        </p:nvSpPr>
        <p:spPr>
          <a:xfrm rot="5400000">
            <a:off x="2943226" y="-196849"/>
            <a:ext cx="4794250" cy="921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572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572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572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572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9542462" y="6891337"/>
            <a:ext cx="344487" cy="325437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raz z podpisem" type="picTx">
  <p:cSld name="PICTURE_WITH_CAPTION_TEX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/>
          <p:nvPr>
            <p:ph type="title"/>
          </p:nvPr>
        </p:nvSpPr>
        <p:spPr>
          <a:xfrm>
            <a:off x="735013" y="503238"/>
            <a:ext cx="3444875" cy="17637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13"/>
          <p:cNvSpPr/>
          <p:nvPr>
            <p:ph idx="2" type="pic"/>
          </p:nvPr>
        </p:nvSpPr>
        <p:spPr>
          <a:xfrm>
            <a:off x="4540250" y="1087438"/>
            <a:ext cx="5407025" cy="537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13"/>
          <p:cNvSpPr txBox="1"/>
          <p:nvPr>
            <p:ph idx="1" type="body"/>
          </p:nvPr>
        </p:nvSpPr>
        <p:spPr>
          <a:xfrm>
            <a:off x="735013" y="2266950"/>
            <a:ext cx="3444875" cy="4200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13"/>
          <p:cNvSpPr txBox="1"/>
          <p:nvPr>
            <p:ph idx="12" type="sldNum"/>
          </p:nvPr>
        </p:nvSpPr>
        <p:spPr>
          <a:xfrm>
            <a:off x="9542462" y="6891337"/>
            <a:ext cx="344487" cy="325437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Zawartość z podpisem" type="objTx">
  <p:cSld name="OBJECT_WITH_CAPTION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4"/>
          <p:cNvSpPr txBox="1"/>
          <p:nvPr>
            <p:ph type="title"/>
          </p:nvPr>
        </p:nvSpPr>
        <p:spPr>
          <a:xfrm>
            <a:off x="735013" y="503238"/>
            <a:ext cx="3444875" cy="17637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14"/>
          <p:cNvSpPr txBox="1"/>
          <p:nvPr>
            <p:ph idx="1" type="body"/>
          </p:nvPr>
        </p:nvSpPr>
        <p:spPr>
          <a:xfrm>
            <a:off x="4540250" y="1087438"/>
            <a:ext cx="5407025" cy="5370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14"/>
          <p:cNvSpPr txBox="1"/>
          <p:nvPr>
            <p:ph idx="2" type="body"/>
          </p:nvPr>
        </p:nvSpPr>
        <p:spPr>
          <a:xfrm>
            <a:off x="735013" y="2266950"/>
            <a:ext cx="3444875" cy="4200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14"/>
          <p:cNvSpPr txBox="1"/>
          <p:nvPr>
            <p:ph idx="12" type="sldNum"/>
          </p:nvPr>
        </p:nvSpPr>
        <p:spPr>
          <a:xfrm>
            <a:off x="9542462" y="6891337"/>
            <a:ext cx="344487" cy="325437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ylko tytuł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5"/>
          <p:cNvSpPr txBox="1"/>
          <p:nvPr>
            <p:ph type="title"/>
          </p:nvPr>
        </p:nvSpPr>
        <p:spPr>
          <a:xfrm>
            <a:off x="735013" y="401638"/>
            <a:ext cx="9210675" cy="1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15"/>
          <p:cNvSpPr txBox="1"/>
          <p:nvPr>
            <p:ph idx="12" type="sldNum"/>
          </p:nvPr>
        </p:nvSpPr>
        <p:spPr>
          <a:xfrm>
            <a:off x="9542462" y="6891337"/>
            <a:ext cx="344487" cy="325437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równanie" type="twoTxTwoObj">
  <p:cSld name="TWO_OBJECTS_WITH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6"/>
          <p:cNvSpPr txBox="1"/>
          <p:nvPr>
            <p:ph type="title"/>
          </p:nvPr>
        </p:nvSpPr>
        <p:spPr>
          <a:xfrm>
            <a:off x="735013" y="401638"/>
            <a:ext cx="9212262" cy="1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16"/>
          <p:cNvSpPr txBox="1"/>
          <p:nvPr>
            <p:ph idx="1" type="body"/>
          </p:nvPr>
        </p:nvSpPr>
        <p:spPr>
          <a:xfrm>
            <a:off x="735013" y="1852613"/>
            <a:ext cx="4519612" cy="908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16"/>
          <p:cNvSpPr txBox="1"/>
          <p:nvPr>
            <p:ph idx="2" type="body"/>
          </p:nvPr>
        </p:nvSpPr>
        <p:spPr>
          <a:xfrm>
            <a:off x="735013" y="2760663"/>
            <a:ext cx="4519612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572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572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572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572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16"/>
          <p:cNvSpPr txBox="1"/>
          <p:nvPr>
            <p:ph idx="3" type="body"/>
          </p:nvPr>
        </p:nvSpPr>
        <p:spPr>
          <a:xfrm>
            <a:off x="5407025" y="1852613"/>
            <a:ext cx="4540250" cy="908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16"/>
          <p:cNvSpPr txBox="1"/>
          <p:nvPr>
            <p:ph idx="4" type="body"/>
          </p:nvPr>
        </p:nvSpPr>
        <p:spPr>
          <a:xfrm>
            <a:off x="5407025" y="2760663"/>
            <a:ext cx="4540250" cy="4059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572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572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572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572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16"/>
          <p:cNvSpPr txBox="1"/>
          <p:nvPr>
            <p:ph idx="12" type="sldNum"/>
          </p:nvPr>
        </p:nvSpPr>
        <p:spPr>
          <a:xfrm>
            <a:off x="9542462" y="6891337"/>
            <a:ext cx="344487" cy="325437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wa elementy zawartości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7"/>
          <p:cNvSpPr txBox="1"/>
          <p:nvPr>
            <p:ph type="title"/>
          </p:nvPr>
        </p:nvSpPr>
        <p:spPr>
          <a:xfrm>
            <a:off x="735013" y="401638"/>
            <a:ext cx="9210675" cy="1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17"/>
          <p:cNvSpPr txBox="1"/>
          <p:nvPr>
            <p:ph idx="1" type="body"/>
          </p:nvPr>
        </p:nvSpPr>
        <p:spPr>
          <a:xfrm>
            <a:off x="735013" y="2011363"/>
            <a:ext cx="4529137" cy="4794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572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572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572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572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17"/>
          <p:cNvSpPr txBox="1"/>
          <p:nvPr>
            <p:ph idx="2" type="body"/>
          </p:nvPr>
        </p:nvSpPr>
        <p:spPr>
          <a:xfrm>
            <a:off x="5416550" y="2011363"/>
            <a:ext cx="4529138" cy="4794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572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572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572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572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572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17"/>
          <p:cNvSpPr txBox="1"/>
          <p:nvPr>
            <p:ph idx="12" type="sldNum"/>
          </p:nvPr>
        </p:nvSpPr>
        <p:spPr>
          <a:xfrm>
            <a:off x="9542462" y="6891337"/>
            <a:ext cx="344487" cy="325437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idx="12" type="sldNum"/>
          </p:nvPr>
        </p:nvSpPr>
        <p:spPr>
          <a:xfrm>
            <a:off x="9542462" y="6891337"/>
            <a:ext cx="344487" cy="325437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gif"/><Relationship Id="rId4" Type="http://schemas.openxmlformats.org/officeDocument/2006/relationships/image" Target="../media/image8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gif"/><Relationship Id="rId4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"/>
          <p:cNvSpPr txBox="1"/>
          <p:nvPr/>
        </p:nvSpPr>
        <p:spPr>
          <a:xfrm>
            <a:off x="2451050" y="2866175"/>
            <a:ext cx="70419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pl-PL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Agent Based Model of (Historical) Battle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8995000" y="6706650"/>
            <a:ext cx="1685700" cy="12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600"/>
              <a:buFont typeface="Arial"/>
              <a:buNone/>
            </a:pPr>
            <a:r>
              <a:rPr b="0" i="0" lang="pl-PL" sz="1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Kseniia Sych</a:t>
            </a:r>
            <a:endParaRPr b="0" i="0" sz="1600" u="none" cap="none" strike="noStrike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600"/>
              <a:buFont typeface="Arial"/>
              <a:buNone/>
            </a:pPr>
            <a:r>
              <a:rPr b="0" i="0" lang="pl-PL" sz="1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Bartłomiej Cerek</a:t>
            </a:r>
            <a:endParaRPr b="0" i="0" sz="1600" u="none" cap="none" strike="noStrike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600"/>
              <a:buFont typeface="Arial"/>
              <a:buNone/>
            </a:pPr>
            <a:r>
              <a:rPr b="0" i="0" lang="pl-PL" sz="1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Vlad Leonov</a:t>
            </a:r>
            <a:endParaRPr b="0" i="0" sz="1600" u="none" cap="none" strike="noStrike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db0b9cddd_0_591"/>
          <p:cNvSpPr txBox="1"/>
          <p:nvPr>
            <p:ph type="title"/>
          </p:nvPr>
        </p:nvSpPr>
        <p:spPr>
          <a:xfrm>
            <a:off x="1286975" y="756626"/>
            <a:ext cx="9210600" cy="14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l-PL" sz="3600"/>
              <a:t>20x20 Persians win if they have strong</a:t>
            </a:r>
            <a:endParaRPr sz="3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l-PL" sz="3600"/>
              <a:t>number advantage in simple </a:t>
            </a:r>
            <a:r>
              <a:rPr lang="pl-PL" sz="3600"/>
              <a:t>environment</a:t>
            </a:r>
            <a:endParaRPr sz="3600"/>
          </a:p>
        </p:txBody>
      </p:sp>
      <p:pic>
        <p:nvPicPr>
          <p:cNvPr id="202" name="Google Shape;202;g6db0b9cddd_0_5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425" y="2263549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6db0b9cddd_0_604"/>
          <p:cNvSpPr txBox="1"/>
          <p:nvPr>
            <p:ph type="title"/>
          </p:nvPr>
        </p:nvSpPr>
        <p:spPr>
          <a:xfrm>
            <a:off x="1286975" y="756626"/>
            <a:ext cx="9210600" cy="14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l-PL" sz="3600"/>
              <a:t>60</a:t>
            </a:r>
            <a:r>
              <a:rPr lang="pl-PL" sz="3600"/>
              <a:t>x60 Ratio of Spartans to Persians is ½.</a:t>
            </a:r>
            <a:endParaRPr sz="3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l-PL" sz="3600"/>
              <a:t>Strong win of Spartans.</a:t>
            </a:r>
            <a:endParaRPr sz="3600"/>
          </a:p>
        </p:txBody>
      </p:sp>
      <p:pic>
        <p:nvPicPr>
          <p:cNvPr id="208" name="Google Shape;208;g6db0b9cddd_0_6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7450" y="2091926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db0b9cddd_0_610"/>
          <p:cNvSpPr txBox="1"/>
          <p:nvPr>
            <p:ph type="title"/>
          </p:nvPr>
        </p:nvSpPr>
        <p:spPr>
          <a:xfrm>
            <a:off x="1286975" y="756626"/>
            <a:ext cx="9210600" cy="14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l-PL" sz="3600"/>
              <a:t>60x60 Ratio of Spartans to Persians is ¼.</a:t>
            </a:r>
            <a:endParaRPr sz="3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l-PL" sz="3600"/>
              <a:t>Moderate win of spartans.</a:t>
            </a:r>
            <a:endParaRPr sz="3600"/>
          </a:p>
        </p:txBody>
      </p:sp>
      <p:pic>
        <p:nvPicPr>
          <p:cNvPr id="214" name="Google Shape;214;g6db0b9cddd_0_6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525" y="2168126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db0b9cddd_0_616"/>
          <p:cNvSpPr txBox="1"/>
          <p:nvPr>
            <p:ph type="title"/>
          </p:nvPr>
        </p:nvSpPr>
        <p:spPr>
          <a:xfrm>
            <a:off x="1286975" y="756626"/>
            <a:ext cx="9210600" cy="14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l-PL" sz="3600"/>
              <a:t>60x60 Ratio of Spartans to Persians is ⅕</a:t>
            </a:r>
            <a:r>
              <a:rPr lang="pl-PL" sz="3600"/>
              <a:t>.</a:t>
            </a:r>
            <a:endParaRPr sz="3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l-PL" sz="3600"/>
              <a:t>Treason scenario, loose</a:t>
            </a:r>
            <a:r>
              <a:rPr lang="pl-PL" sz="3600"/>
              <a:t> of spartans.</a:t>
            </a:r>
            <a:endParaRPr sz="3600"/>
          </a:p>
        </p:txBody>
      </p:sp>
      <p:pic>
        <p:nvPicPr>
          <p:cNvPr id="220" name="Google Shape;220;g6db0b9cddd_0_6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725" y="2144901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6db0b9cddd_0_622"/>
          <p:cNvSpPr txBox="1"/>
          <p:nvPr/>
        </p:nvSpPr>
        <p:spPr>
          <a:xfrm>
            <a:off x="2451050" y="2866175"/>
            <a:ext cx="7041900" cy="5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pl-PL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Agent Based Model of (Historical) Battle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g6db0b9cddd_0_622"/>
          <p:cNvSpPr txBox="1"/>
          <p:nvPr/>
        </p:nvSpPr>
        <p:spPr>
          <a:xfrm>
            <a:off x="8995000" y="6706650"/>
            <a:ext cx="1685700" cy="12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600"/>
              <a:buFont typeface="Arial"/>
              <a:buNone/>
            </a:pPr>
            <a:r>
              <a:rPr b="0" i="0" lang="pl-PL" sz="1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Kseniia Sych</a:t>
            </a:r>
            <a:endParaRPr b="0" i="0" sz="1600" u="none" cap="none" strike="noStrike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600"/>
              <a:buFont typeface="Arial"/>
              <a:buNone/>
            </a:pPr>
            <a:r>
              <a:rPr b="0" i="0" lang="pl-PL" sz="1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Bartłomiej Cerek</a:t>
            </a:r>
            <a:endParaRPr b="0" i="0" sz="1600" u="none" cap="none" strike="noStrike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600"/>
              <a:buFont typeface="Arial"/>
              <a:buNone/>
            </a:pPr>
            <a:r>
              <a:rPr b="0" i="0" lang="pl-PL" sz="1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Vlad Leonov</a:t>
            </a:r>
            <a:endParaRPr b="0" i="0" sz="1600" u="none" cap="none" strike="noStrike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" name="Google Shape;64;p2"/>
          <p:cNvGraphicFramePr/>
          <p:nvPr/>
        </p:nvGraphicFramePr>
        <p:xfrm>
          <a:off x="1430050" y="143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{9A8F6981-454C-4911-91FA-15DC9999668E}</a:tableStyleId>
              </a:tblPr>
              <a:tblGrid>
                <a:gridCol w="1841325"/>
                <a:gridCol w="6759075"/>
              </a:tblGrid>
              <a:tr h="378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l-PL" sz="1400" u="none" cap="none" strike="noStrike"/>
                        <a:t>Week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l-PL" sz="1400" u="none" cap="none" strike="noStrike"/>
                        <a:t>Tasks 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l-PL" sz="1400" u="none" cap="none" strike="noStrike"/>
                        <a:t>28.10 - 03.11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l-PL" sz="1400" u="none" cap="none" strike="noStrike">
                          <a:solidFill>
                            <a:srgbClr val="000000"/>
                          </a:solidFill>
                        </a:rPr>
                        <a:t>Research on Python libraries and tools for task.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l-PL" sz="1400" u="none" cap="none" strike="noStrike"/>
                        <a:t>04.11 - 10.11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l-PL" sz="1400" u="none" cap="none" strike="noStrike"/>
                        <a:t>Development of proof-of-concept demos using different solutions.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l-PL" sz="1400" u="none" cap="none" strike="noStrike"/>
                        <a:t>11.11 - 17.11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l-PL" sz="1400" u="none" cap="none" strike="noStrike"/>
                        <a:t>Choosing an approach. Design of environment representation and agent’s rules.  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l-PL" sz="1400" u="none" cap="none" strike="noStrike"/>
                        <a:t>18.11 - 24.11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l-PL" sz="1400" u="none" cap="none" strike="noStrike">
                          <a:solidFill>
                            <a:srgbClr val="000000"/>
                          </a:solidFill>
                        </a:rPr>
                        <a:t>Preparation  of  baseline code. S</a:t>
                      </a:r>
                      <a:r>
                        <a:rPr lang="pl-PL" sz="1400" u="none" cap="none" strike="noStrike"/>
                        <a:t>pecification and implementation of agents interactions.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l-PL" sz="1400" u="none" cap="none" strike="noStrike"/>
                        <a:t>25.11 - 01.12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l-PL" sz="1400" u="none" cap="none" strike="noStrike"/>
                        <a:t>Implementation of simulation mechanics. 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l-PL" sz="1400" u="none" cap="none" strike="noStrike"/>
                        <a:t>02.12 - 08.12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l-PL" sz="1400" u="none" cap="none" strike="noStrike">
                          <a:solidFill>
                            <a:srgbClr val="000000"/>
                          </a:solidFill>
                        </a:rPr>
                        <a:t>Creation of simple test models.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l-PL" sz="1400" u="none" cap="none" strike="noStrike"/>
                        <a:t>09.12 - 15.12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l-PL" sz="1400" u="none" cap="none" strike="noStrike"/>
                        <a:t>Development of visualisation and analysis methods. 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l-PL" sz="1400" u="none" cap="none" strike="noStrike"/>
                        <a:t>16.12 - 22.12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l-PL" sz="1400" u="none" cap="none" strike="noStrike"/>
                        <a:t>Debugging and optimization. / Early evaluation and decision on next steps.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l-PL" sz="1400" u="none" cap="none" strike="noStrike">
                          <a:highlight>
                            <a:srgbClr val="00FF00"/>
                          </a:highlight>
                        </a:rPr>
                        <a:t>23.12 - 29.12</a:t>
                      </a:r>
                      <a:endParaRPr sz="1400" u="none" cap="none" strike="noStrike">
                        <a:highlight>
                          <a:srgbClr val="00FF00"/>
                        </a:highlight>
                      </a:endParaRP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l-PL" sz="1400" u="none" cap="none" strike="noStrike">
                          <a:highlight>
                            <a:srgbClr val="00FF00"/>
                          </a:highlight>
                        </a:rPr>
                        <a:t>Winter Break. Running simulation for relatively long time.</a:t>
                      </a:r>
                      <a:endParaRPr sz="1400" u="none" cap="none" strike="noStrike">
                        <a:highlight>
                          <a:srgbClr val="00FF00"/>
                        </a:highlight>
                      </a:endParaRP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l-PL" sz="1400" u="none" cap="none" strike="noStrike"/>
                        <a:t>30.12 - 05.01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l-PL" sz="1400" u="none" cap="none" strike="noStrike">
                          <a:solidFill>
                            <a:srgbClr val="000000"/>
                          </a:solidFill>
                        </a:rPr>
                        <a:t>Full modelling of selected event. / Analysis. / Research on additional functionality. 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l-PL" sz="1400" u="none" cap="none" strike="noStrike"/>
                        <a:t>06.01 - 12.01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l-PL" sz="1400" u="none" cap="none" strike="noStrike"/>
                        <a:t>Debugging and optimization. / Research on additional functionality. 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l-PL" sz="1400" u="none" cap="none" strike="noStrike"/>
                        <a:t>13.01 - </a:t>
                      </a:r>
                      <a:r>
                        <a:rPr lang="pl-PL" sz="1400" u="none" cap="none" strike="noStrike">
                          <a:solidFill>
                            <a:srgbClr val="FF0000"/>
                          </a:solidFill>
                        </a:rPr>
                        <a:t>17.01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l-PL" sz="1400" u="none" cap="none" strike="noStrike"/>
                        <a:t>Deployment, wrap up, edit of documentation and preparation of final presentation.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"/>
          <p:cNvSpPr txBox="1"/>
          <p:nvPr>
            <p:ph type="title"/>
          </p:nvPr>
        </p:nvSpPr>
        <p:spPr>
          <a:xfrm>
            <a:off x="1051875" y="639273"/>
            <a:ext cx="9210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l-PL" sz="3600"/>
              <a:t>Project Structure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3"/>
          <p:cNvSpPr/>
          <p:nvPr/>
        </p:nvSpPr>
        <p:spPr>
          <a:xfrm>
            <a:off x="4483424" y="2027874"/>
            <a:ext cx="1796700" cy="516900"/>
          </a:xfrm>
          <a:prstGeom prst="roundRect">
            <a:avLst>
              <a:gd fmla="val 50000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106800" lIns="106800" spcFirstLastPara="1" rIns="106800" wrap="square" tIns="106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ABMbattle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71" name="Google Shape;71;p3"/>
          <p:cNvSpPr/>
          <p:nvPr/>
        </p:nvSpPr>
        <p:spPr>
          <a:xfrm>
            <a:off x="2371629" y="3078775"/>
            <a:ext cx="1796700" cy="516900"/>
          </a:xfrm>
          <a:prstGeom prst="roundRect">
            <a:avLst>
              <a:gd fmla="val 50000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106800" lIns="106800" spcFirstLastPara="1" rIns="106800" wrap="square" tIns="106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Strategies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72" name="Google Shape;72;p3"/>
          <p:cNvSpPr/>
          <p:nvPr/>
        </p:nvSpPr>
        <p:spPr>
          <a:xfrm>
            <a:off x="173569" y="3078775"/>
            <a:ext cx="1796700" cy="516900"/>
          </a:xfrm>
          <a:prstGeom prst="roundRect">
            <a:avLst>
              <a:gd fmla="val 50000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106800" lIns="106800" spcFirstLastPara="1" rIns="106800" wrap="square" tIns="106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Engine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73" name="Google Shape;73;p3"/>
          <p:cNvSpPr/>
          <p:nvPr/>
        </p:nvSpPr>
        <p:spPr>
          <a:xfrm>
            <a:off x="4488567" y="3078776"/>
            <a:ext cx="1796700" cy="516900"/>
          </a:xfrm>
          <a:prstGeom prst="roundRect">
            <a:avLst>
              <a:gd fmla="val 50000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106800" lIns="106800" spcFirstLastPara="1" rIns="106800" wrap="square" tIns="106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Visualization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74" name="Google Shape;74;p3"/>
          <p:cNvSpPr/>
          <p:nvPr/>
        </p:nvSpPr>
        <p:spPr>
          <a:xfrm>
            <a:off x="6681582" y="3078776"/>
            <a:ext cx="1796700" cy="516900"/>
          </a:xfrm>
          <a:prstGeom prst="roundRect">
            <a:avLst>
              <a:gd fmla="val 50000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106800" lIns="106800" spcFirstLastPara="1" rIns="106800" wrap="square" tIns="106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Level Designer</a:t>
            </a:r>
            <a:endParaRPr sz="1600">
              <a:solidFill>
                <a:srgbClr val="FFFFFF"/>
              </a:solidFill>
            </a:endParaRPr>
          </a:p>
        </p:txBody>
      </p:sp>
      <p:cxnSp>
        <p:nvCxnSpPr>
          <p:cNvPr id="75" name="Google Shape;75;p3"/>
          <p:cNvCxnSpPr>
            <a:stCxn id="70" idx="2"/>
            <a:endCxn id="71" idx="0"/>
          </p:cNvCxnSpPr>
          <p:nvPr/>
        </p:nvCxnSpPr>
        <p:spPr>
          <a:xfrm rot="5400000">
            <a:off x="4058924" y="1755924"/>
            <a:ext cx="534000" cy="2111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" name="Google Shape;76;p3"/>
          <p:cNvCxnSpPr>
            <a:stCxn id="72" idx="0"/>
            <a:endCxn id="70" idx="2"/>
          </p:cNvCxnSpPr>
          <p:nvPr/>
        </p:nvCxnSpPr>
        <p:spPr>
          <a:xfrm rot="-5400000">
            <a:off x="2959819" y="656875"/>
            <a:ext cx="534000" cy="4309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" name="Google Shape;77;p3"/>
          <p:cNvCxnSpPr/>
          <p:nvPr/>
        </p:nvCxnSpPr>
        <p:spPr>
          <a:xfrm flipH="1" rot="5400000">
            <a:off x="5117324" y="2809224"/>
            <a:ext cx="534000" cy="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" name="Google Shape;78;p3"/>
          <p:cNvCxnSpPr>
            <a:stCxn id="74" idx="0"/>
            <a:endCxn id="70" idx="2"/>
          </p:cNvCxnSpPr>
          <p:nvPr/>
        </p:nvCxnSpPr>
        <p:spPr>
          <a:xfrm flipH="1" rot="5400000">
            <a:off x="6213882" y="1712726"/>
            <a:ext cx="534000" cy="2198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9" name="Google Shape;79;p3"/>
          <p:cNvSpPr/>
          <p:nvPr/>
        </p:nvSpPr>
        <p:spPr>
          <a:xfrm>
            <a:off x="8790007" y="3078776"/>
            <a:ext cx="1796700" cy="516900"/>
          </a:xfrm>
          <a:prstGeom prst="roundRect">
            <a:avLst>
              <a:gd fmla="val 50000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106800" lIns="106800" spcFirstLastPara="1" rIns="106800" wrap="square" tIns="106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Configurations</a:t>
            </a:r>
            <a:endParaRPr sz="1600">
              <a:solidFill>
                <a:srgbClr val="FFFFFF"/>
              </a:solidFill>
            </a:endParaRPr>
          </a:p>
        </p:txBody>
      </p:sp>
      <p:cxnSp>
        <p:nvCxnSpPr>
          <p:cNvPr id="80" name="Google Shape;80;p3"/>
          <p:cNvCxnSpPr>
            <a:stCxn id="79" idx="0"/>
            <a:endCxn id="70" idx="2"/>
          </p:cNvCxnSpPr>
          <p:nvPr/>
        </p:nvCxnSpPr>
        <p:spPr>
          <a:xfrm flipH="1" rot="5400000">
            <a:off x="7268107" y="658526"/>
            <a:ext cx="534000" cy="4306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" name="Google Shape;81;p3"/>
          <p:cNvSpPr txBox="1"/>
          <p:nvPr/>
        </p:nvSpPr>
        <p:spPr>
          <a:xfrm>
            <a:off x="145225" y="3623625"/>
            <a:ext cx="1709400" cy="27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Roboto"/>
                <a:ea typeface="Roboto"/>
                <a:cs typeface="Roboto"/>
                <a:sym typeface="Roboto"/>
              </a:rPr>
              <a:t>Implements all possible actions of agents and e</a:t>
            </a:r>
            <a:r>
              <a:rPr lang="pl-PL">
                <a:latin typeface="Roboto"/>
                <a:ea typeface="Roboto"/>
                <a:cs typeface="Roboto"/>
                <a:sym typeface="Roboto"/>
              </a:rPr>
              <a:t>nvironment</a:t>
            </a:r>
            <a:r>
              <a:rPr lang="pl-PL">
                <a:latin typeface="Roboto"/>
                <a:ea typeface="Roboto"/>
                <a:cs typeface="Roboto"/>
                <a:sym typeface="Roboto"/>
              </a:rPr>
              <a:t>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Roboto"/>
                <a:ea typeface="Roboto"/>
                <a:cs typeface="Roboto"/>
                <a:sym typeface="Roboto"/>
              </a:rPr>
              <a:t>Performs simulations.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3"/>
          <p:cNvSpPr txBox="1"/>
          <p:nvPr/>
        </p:nvSpPr>
        <p:spPr>
          <a:xfrm>
            <a:off x="2372125" y="3623625"/>
            <a:ext cx="1709400" cy="27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Roboto"/>
                <a:ea typeface="Roboto"/>
                <a:cs typeface="Roboto"/>
                <a:sym typeface="Roboto"/>
              </a:rPr>
              <a:t>Implements different s</a:t>
            </a:r>
            <a:r>
              <a:rPr lang="pl-PL">
                <a:latin typeface="Roboto"/>
                <a:ea typeface="Roboto"/>
                <a:cs typeface="Roboto"/>
                <a:sym typeface="Roboto"/>
              </a:rPr>
              <a:t>trategies</a:t>
            </a:r>
            <a:r>
              <a:rPr lang="pl-PL">
                <a:latin typeface="Roboto"/>
                <a:ea typeface="Roboto"/>
                <a:cs typeface="Roboto"/>
                <a:sym typeface="Roboto"/>
              </a:rPr>
              <a:t> as classes for universal usage.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3"/>
          <p:cNvSpPr txBox="1"/>
          <p:nvPr/>
        </p:nvSpPr>
        <p:spPr>
          <a:xfrm>
            <a:off x="4599025" y="3623625"/>
            <a:ext cx="1709400" cy="27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Roboto"/>
                <a:ea typeface="Roboto"/>
                <a:cs typeface="Roboto"/>
                <a:sym typeface="Roboto"/>
              </a:rPr>
              <a:t>Standard Viewer: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Roboto"/>
                <a:ea typeface="Roboto"/>
                <a:cs typeface="Roboto"/>
                <a:sym typeface="Roboto"/>
              </a:rPr>
              <a:t>Module for </a:t>
            </a:r>
            <a:r>
              <a:rPr lang="pl-PL">
                <a:latin typeface="Roboto"/>
                <a:ea typeface="Roboto"/>
                <a:cs typeface="Roboto"/>
                <a:sym typeface="Roboto"/>
              </a:rPr>
              <a:t>precise visualization of small battles.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Roboto"/>
                <a:ea typeface="Roboto"/>
                <a:cs typeface="Roboto"/>
                <a:sym typeface="Roboto"/>
              </a:rPr>
              <a:t>Big Viewer: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Roboto"/>
                <a:ea typeface="Roboto"/>
                <a:cs typeface="Roboto"/>
                <a:sym typeface="Roboto"/>
              </a:rPr>
              <a:t>Module for visualization of big battles without showing details.</a:t>
            </a:r>
            <a:r>
              <a:rPr lang="pl-PL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3"/>
          <p:cNvSpPr txBox="1"/>
          <p:nvPr/>
        </p:nvSpPr>
        <p:spPr>
          <a:xfrm>
            <a:off x="6725225" y="3623625"/>
            <a:ext cx="1709400" cy="27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Roboto"/>
                <a:ea typeface="Roboto"/>
                <a:cs typeface="Roboto"/>
                <a:sym typeface="Roboto"/>
              </a:rPr>
              <a:t>User friendly graphical designer allowing for fast modeling of complex battle scenarios.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3"/>
          <p:cNvSpPr txBox="1"/>
          <p:nvPr/>
        </p:nvSpPr>
        <p:spPr>
          <a:xfrm>
            <a:off x="8877300" y="3623625"/>
            <a:ext cx="1709400" cy="27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Roboto"/>
                <a:ea typeface="Roboto"/>
                <a:cs typeface="Roboto"/>
                <a:sym typeface="Roboto"/>
              </a:rPr>
              <a:t>Configurations of battles are stored in JSON files and can be reused.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Roboto"/>
                <a:ea typeface="Roboto"/>
                <a:cs typeface="Roboto"/>
                <a:sym typeface="Roboto"/>
              </a:rPr>
              <a:t>Unit class defines which strategies and actions are allowed.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db0b9cddd_0_269"/>
          <p:cNvSpPr txBox="1"/>
          <p:nvPr>
            <p:ph type="title"/>
          </p:nvPr>
        </p:nvSpPr>
        <p:spPr>
          <a:xfrm>
            <a:off x="1051875" y="639274"/>
            <a:ext cx="92106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l-PL" sz="3600"/>
              <a:t>Agents Abilities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" name="Google Shape;91;g6db0b9cddd_0_269"/>
          <p:cNvGrpSpPr/>
          <p:nvPr/>
        </p:nvGrpSpPr>
        <p:grpSpPr>
          <a:xfrm>
            <a:off x="2012998" y="4257205"/>
            <a:ext cx="6959511" cy="751672"/>
            <a:chOff x="1593000" y="2322568"/>
            <a:chExt cx="5957975" cy="643500"/>
          </a:xfrm>
        </p:grpSpPr>
        <p:sp>
          <p:nvSpPr>
            <p:cNvPr id="92" name="Google Shape;92;g6db0b9cddd_0_269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106800" lIns="106800" spcFirstLastPara="1" rIns="106800" wrap="square" tIns="106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g6db0b9cddd_0_26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106800" lIns="106800" spcFirstLastPara="1" rIns="106800" wrap="square" tIns="106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g6db0b9cddd_0_269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106800" lIns="106800" spcFirstLastPara="1" rIns="106800" wrap="square" tIns="106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g6db0b9cddd_0_269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800" lIns="106800" spcFirstLastPara="1" rIns="106800" wrap="square" tIns="1068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-PL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Attack (long range)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6" name="Google Shape;96;g6db0b9cddd_0_269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106800" lIns="106800" spcFirstLastPara="1" rIns="106800" wrap="square" tIns="106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g6db0b9cddd_0_269"/>
            <p:cNvSpPr/>
            <p:nvPr/>
          </p:nvSpPr>
          <p:spPr>
            <a:xfrm>
              <a:off x="4387839" y="2323740"/>
              <a:ext cx="3100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800" lIns="106800" spcFirstLastPara="1" rIns="106800" wrap="square" tIns="106800">
              <a:noAutofit/>
            </a:bodyPr>
            <a:lstStyle/>
            <a:p>
              <a:pPr indent="-323850" lvl="0" marL="533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900"/>
                <a:buFont typeface="Roboto"/>
                <a:buChar char="●"/>
              </a:pPr>
              <a:r>
                <a:rPr lang="pl-PL" sz="9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Same as close range but defender can be 2 fields away</a:t>
              </a:r>
              <a:endParaRPr sz="9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23850" lvl="0" marL="533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900"/>
                <a:buFont typeface="Roboto"/>
                <a:buChar char="●"/>
              </a:pPr>
              <a:r>
                <a:rPr lang="pl-PL" sz="9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Only specific units can fight long range</a:t>
              </a:r>
              <a:endParaRPr sz="9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23850" lvl="0" marL="533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900"/>
                <a:buFont typeface="Roboto"/>
                <a:buChar char="●"/>
              </a:pPr>
              <a:r>
                <a:rPr lang="pl-PL" sz="9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All long range units can also fight in close range</a:t>
              </a:r>
              <a:endParaRPr sz="9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8" name="Google Shape;98;g6db0b9cddd_0_269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106800" lIns="106800" spcFirstLastPara="1" rIns="106800" wrap="square" tIns="106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-PL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99" name="Google Shape;99;g6db0b9cddd_0_269"/>
          <p:cNvGrpSpPr/>
          <p:nvPr/>
        </p:nvGrpSpPr>
        <p:grpSpPr>
          <a:xfrm>
            <a:off x="2012998" y="3491970"/>
            <a:ext cx="6959511" cy="751672"/>
            <a:chOff x="1593000" y="2322568"/>
            <a:chExt cx="5957975" cy="643500"/>
          </a:xfrm>
        </p:grpSpPr>
        <p:sp>
          <p:nvSpPr>
            <p:cNvPr id="100" name="Google Shape;100;g6db0b9cddd_0_269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106800" lIns="106800" spcFirstLastPara="1" rIns="106800" wrap="square" tIns="106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g6db0b9cddd_0_26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106800" lIns="106800" spcFirstLastPara="1" rIns="106800" wrap="square" tIns="106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g6db0b9cddd_0_269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106800" lIns="106800" spcFirstLastPara="1" rIns="106800" wrap="square" tIns="106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g6db0b9cddd_0_269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800" lIns="106800" spcFirstLastPara="1" rIns="106800" wrap="square" tIns="1068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-PL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Attack (close range)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4" name="Google Shape;104;g6db0b9cddd_0_269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106800" lIns="106800" spcFirstLastPara="1" rIns="106800" wrap="square" tIns="106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g6db0b9cddd_0_269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106800" lIns="106800" spcFirstLastPara="1" rIns="106800" wrap="square" tIns="106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-PL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6" name="Google Shape;106;g6db0b9cddd_0_269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800" lIns="106800" spcFirstLastPara="1" rIns="106800" wrap="square" tIns="106800">
              <a:noAutofit/>
            </a:bodyPr>
            <a:lstStyle/>
            <a:p>
              <a:pPr indent="-323850" lvl="0" marL="533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900"/>
                <a:buFont typeface="Roboto"/>
                <a:buChar char="●"/>
              </a:pPr>
              <a:r>
                <a:rPr lang="pl-PL" sz="9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Reduce</a:t>
              </a:r>
              <a:r>
                <a:rPr lang="pl-PL" sz="9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 HP of selected enemy, kill if &lt;0</a:t>
              </a:r>
              <a:endParaRPr sz="9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23850" lvl="0" marL="533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900"/>
                <a:buFont typeface="Roboto"/>
                <a:buChar char="●"/>
              </a:pPr>
              <a:r>
                <a:rPr lang="pl-PL" sz="9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Only performed on direct neighbours</a:t>
              </a:r>
              <a:endParaRPr sz="9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23850" lvl="0" marL="533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900"/>
                <a:buFont typeface="Roboto"/>
                <a:buChar char="●"/>
              </a:pPr>
              <a:r>
                <a:rPr lang="pl-PL" sz="9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Attack is </a:t>
              </a:r>
              <a:r>
                <a:rPr lang="pl-PL" sz="9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successful</a:t>
              </a:r>
              <a:r>
                <a:rPr lang="pl-PL" sz="9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 only with given probability</a:t>
              </a:r>
              <a:endParaRPr sz="9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7" name="Google Shape;107;g6db0b9cddd_0_269"/>
          <p:cNvGrpSpPr/>
          <p:nvPr/>
        </p:nvGrpSpPr>
        <p:grpSpPr>
          <a:xfrm>
            <a:off x="2012998" y="2726755"/>
            <a:ext cx="6959511" cy="751672"/>
            <a:chOff x="1593000" y="2322568"/>
            <a:chExt cx="5957975" cy="643500"/>
          </a:xfrm>
        </p:grpSpPr>
        <p:sp>
          <p:nvSpPr>
            <p:cNvPr id="108" name="Google Shape;108;g6db0b9cddd_0_269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106800" lIns="106800" spcFirstLastPara="1" rIns="106800" wrap="square" tIns="106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g6db0b9cddd_0_26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106800" lIns="106800" spcFirstLastPara="1" rIns="106800" wrap="square" tIns="106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g6db0b9cddd_0_269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106800" lIns="106800" spcFirstLastPara="1" rIns="106800" wrap="square" tIns="106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g6db0b9cddd_0_269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800" lIns="106800" spcFirstLastPara="1" rIns="106800" wrap="square" tIns="1068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-PL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Move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2" name="Google Shape;112;g6db0b9cddd_0_269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106800" lIns="106800" spcFirstLastPara="1" rIns="106800" wrap="square" tIns="106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g6db0b9cddd_0_269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106800" lIns="106800" spcFirstLastPara="1" rIns="106800" wrap="square" tIns="106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-PL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4" name="Google Shape;114;g6db0b9cddd_0_269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800" lIns="106800" spcFirstLastPara="1" rIns="106800" wrap="square" tIns="106800">
              <a:noAutofit/>
            </a:bodyPr>
            <a:lstStyle/>
            <a:p>
              <a:pPr indent="-323850" lvl="0" marL="533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900"/>
                <a:buFont typeface="Roboto"/>
                <a:buChar char="●"/>
              </a:pPr>
              <a:r>
                <a:rPr lang="pl-PL" sz="9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Change location of unit</a:t>
              </a:r>
              <a:endParaRPr sz="9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23850" lvl="0" marL="533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900"/>
                <a:buFont typeface="Roboto"/>
                <a:buChar char="●"/>
              </a:pPr>
              <a:r>
                <a:rPr lang="pl-PL" sz="9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Unit can move only by one field at time</a:t>
              </a:r>
              <a:endParaRPr sz="9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23850" lvl="0" marL="533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900"/>
                <a:buFont typeface="Roboto"/>
                <a:buChar char="●"/>
              </a:pPr>
              <a:r>
                <a:rPr lang="pl-PL" sz="9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Von Neumann neighbourhood</a:t>
              </a:r>
              <a:endParaRPr sz="9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5" name="Google Shape;115;g6db0b9cddd_0_269"/>
          <p:cNvGrpSpPr/>
          <p:nvPr/>
        </p:nvGrpSpPr>
        <p:grpSpPr>
          <a:xfrm>
            <a:off x="2012998" y="1961530"/>
            <a:ext cx="6959511" cy="751672"/>
            <a:chOff x="1593000" y="2322568"/>
            <a:chExt cx="5957975" cy="643500"/>
          </a:xfrm>
        </p:grpSpPr>
        <p:sp>
          <p:nvSpPr>
            <p:cNvPr id="116" name="Google Shape;116;g6db0b9cddd_0_269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106800" lIns="106800" spcFirstLastPara="1" rIns="106800" wrap="square" tIns="106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g6db0b9cddd_0_26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106800" lIns="106800" spcFirstLastPara="1" rIns="106800" wrap="square" tIns="106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g6db0b9cddd_0_269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106800" lIns="106800" spcFirstLastPara="1" rIns="106800" wrap="square" tIns="106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g6db0b9cddd_0_269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800" lIns="106800" spcFirstLastPara="1" rIns="106800" wrap="square" tIns="1068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-PL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Do nothing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0" name="Google Shape;120;g6db0b9cddd_0_269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106800" lIns="106800" spcFirstLastPara="1" rIns="106800" wrap="square" tIns="106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g6db0b9cddd_0_269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106800" lIns="106800" spcFirstLastPara="1" rIns="106800" wrap="square" tIns="106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-PL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" name="Google Shape;122;g6db0b9cddd_0_269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800" lIns="106800" spcFirstLastPara="1" rIns="106800" wrap="square" tIns="106800">
              <a:noAutofit/>
            </a:bodyPr>
            <a:lstStyle/>
            <a:p>
              <a:pPr indent="-323850" lvl="0" marL="533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900"/>
                <a:buFont typeface="Roboto"/>
                <a:buChar char="●"/>
              </a:pPr>
              <a:r>
                <a:rPr lang="pl-PL" sz="9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Unit ALWAYS have to execute some action</a:t>
              </a:r>
              <a:endParaRPr sz="9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23850" lvl="0" marL="533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900"/>
                <a:buFont typeface="Roboto"/>
                <a:buChar char="●"/>
              </a:pPr>
              <a:r>
                <a:rPr lang="pl-PL" sz="9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This one is performed when unit has no other choice</a:t>
              </a:r>
              <a:endParaRPr sz="9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23850" lvl="0" marL="533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900"/>
                <a:buFont typeface="Roboto"/>
                <a:buChar char="●"/>
              </a:pPr>
              <a:r>
                <a:rPr lang="pl-PL" sz="9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It can be selected for strategic purposes</a:t>
              </a:r>
              <a:endParaRPr sz="9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3" name="Google Shape;123;g6db0b9cddd_0_269"/>
          <p:cNvGrpSpPr/>
          <p:nvPr/>
        </p:nvGrpSpPr>
        <p:grpSpPr>
          <a:xfrm>
            <a:off x="2012998" y="5022430"/>
            <a:ext cx="6959586" cy="751672"/>
            <a:chOff x="1593000" y="2322568"/>
            <a:chExt cx="5958040" cy="643500"/>
          </a:xfrm>
        </p:grpSpPr>
        <p:sp>
          <p:nvSpPr>
            <p:cNvPr id="124" name="Google Shape;124;g6db0b9cddd_0_269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106800" lIns="106800" spcFirstLastPara="1" rIns="106800" wrap="square" tIns="106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g6db0b9cddd_0_269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106800" lIns="106800" spcFirstLastPara="1" rIns="106800" wrap="square" tIns="106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g6db0b9cddd_0_269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106800" lIns="106800" spcFirstLastPara="1" rIns="106800" wrap="square" tIns="106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g6db0b9cddd_0_269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800" lIns="106800" spcFirstLastPara="1" rIns="106800" wrap="square" tIns="1068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-PL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Block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8" name="Google Shape;128;g6db0b9cddd_0_269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106800" lIns="106800" spcFirstLastPara="1" rIns="106800" wrap="square" tIns="106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g6db0b9cddd_0_269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106800" lIns="106800" spcFirstLastPara="1" rIns="106800" wrap="square" tIns="106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-PL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" name="Google Shape;130;g6db0b9cddd_0_269"/>
            <p:cNvSpPr/>
            <p:nvPr/>
          </p:nvSpPr>
          <p:spPr>
            <a:xfrm>
              <a:off x="4387840" y="2323740"/>
              <a:ext cx="3163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800" lIns="106800" spcFirstLastPara="1" rIns="106800" wrap="square" tIns="106800">
              <a:noAutofit/>
            </a:bodyPr>
            <a:lstStyle/>
            <a:p>
              <a:pPr indent="-323850" lvl="0" marL="533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900"/>
                <a:buFont typeface="Roboto"/>
                <a:buChar char="●"/>
              </a:pPr>
              <a:r>
                <a:rPr lang="pl-PL" sz="9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Blocking give 80% of chances for stopping enemy attack</a:t>
              </a:r>
              <a:endParaRPr sz="9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23850" lvl="0" marL="533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900"/>
                <a:buFont typeface="Roboto"/>
                <a:buChar char="●"/>
              </a:pPr>
              <a:r>
                <a:rPr lang="pl-PL" sz="9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Block will work only for 1 round after using</a:t>
              </a:r>
              <a:endParaRPr sz="9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23850" lvl="0" marL="533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900"/>
                <a:buFont typeface="Roboto"/>
                <a:buChar char="●"/>
              </a:pPr>
              <a:r>
                <a:rPr lang="pl-PL" sz="9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Block action has to be performed before attack to work</a:t>
              </a:r>
              <a:endParaRPr sz="9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db0b9cddd_0_537"/>
          <p:cNvSpPr txBox="1"/>
          <p:nvPr>
            <p:ph type="title"/>
          </p:nvPr>
        </p:nvSpPr>
        <p:spPr>
          <a:xfrm>
            <a:off x="1051875" y="639274"/>
            <a:ext cx="92106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l-PL" sz="3600"/>
              <a:t>Strategies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" name="Google Shape;136;g6db0b9cddd_0_537"/>
          <p:cNvGrpSpPr/>
          <p:nvPr/>
        </p:nvGrpSpPr>
        <p:grpSpPr>
          <a:xfrm>
            <a:off x="2089198" y="3876205"/>
            <a:ext cx="6959586" cy="751672"/>
            <a:chOff x="1593000" y="2322568"/>
            <a:chExt cx="5958040" cy="643500"/>
          </a:xfrm>
        </p:grpSpPr>
        <p:sp>
          <p:nvSpPr>
            <p:cNvPr id="137" name="Google Shape;137;g6db0b9cddd_0_537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106800" lIns="106800" spcFirstLastPara="1" rIns="106800" wrap="square" tIns="106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g6db0b9cddd_0_537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106800" lIns="106800" spcFirstLastPara="1" rIns="106800" wrap="square" tIns="106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g6db0b9cddd_0_537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106800" lIns="106800" spcFirstLastPara="1" rIns="106800" wrap="square" tIns="106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g6db0b9cddd_0_537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800" lIns="106800" spcFirstLastPara="1" rIns="106800" wrap="square" tIns="1068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-PL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Spartan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1" name="Google Shape;141;g6db0b9cddd_0_537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106800" lIns="106800" spcFirstLastPara="1" rIns="106800" wrap="square" tIns="106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g6db0b9cddd_0_537"/>
            <p:cNvSpPr/>
            <p:nvPr/>
          </p:nvSpPr>
          <p:spPr>
            <a:xfrm>
              <a:off x="4387840" y="2323740"/>
              <a:ext cx="3163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800" lIns="106800" spcFirstLastPara="1" rIns="106800" wrap="square" tIns="106800">
              <a:noAutofit/>
            </a:bodyPr>
            <a:lstStyle/>
            <a:p>
              <a:pPr indent="-323850" lvl="0" marL="533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900"/>
                <a:buFont typeface="Roboto"/>
                <a:buChar char="●"/>
              </a:pPr>
              <a:r>
                <a:rPr lang="pl-PL" sz="9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Keep one position - do not move</a:t>
              </a:r>
              <a:endParaRPr sz="9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23850" lvl="0" marL="533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900"/>
                <a:buFont typeface="Roboto"/>
                <a:buChar char="●"/>
              </a:pPr>
              <a:r>
                <a:rPr lang="pl-PL" sz="9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Front units try to block, those in the back attack</a:t>
              </a:r>
              <a:endParaRPr sz="9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23850" lvl="0" marL="533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900"/>
                <a:buFont typeface="Roboto"/>
                <a:buChar char="●"/>
              </a:pPr>
              <a:r>
                <a:rPr lang="pl-PL" sz="9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Requires some level of cooperation and good </a:t>
              </a:r>
              <a:r>
                <a:rPr lang="pl-PL" sz="9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environment</a:t>
              </a:r>
              <a:endParaRPr sz="9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3" name="Google Shape;143;g6db0b9cddd_0_537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106800" lIns="106800" spcFirstLastPara="1" rIns="106800" wrap="square" tIns="106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-PL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144" name="Google Shape;144;g6db0b9cddd_0_537"/>
          <p:cNvGrpSpPr/>
          <p:nvPr/>
        </p:nvGrpSpPr>
        <p:grpSpPr>
          <a:xfrm>
            <a:off x="2089198" y="3110970"/>
            <a:ext cx="6959511" cy="751672"/>
            <a:chOff x="1593000" y="2322568"/>
            <a:chExt cx="5957975" cy="643500"/>
          </a:xfrm>
        </p:grpSpPr>
        <p:sp>
          <p:nvSpPr>
            <p:cNvPr id="145" name="Google Shape;145;g6db0b9cddd_0_537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106800" lIns="106800" spcFirstLastPara="1" rIns="106800" wrap="square" tIns="106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g6db0b9cddd_0_537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106800" lIns="106800" spcFirstLastPara="1" rIns="106800" wrap="square" tIns="106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g6db0b9cddd_0_537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106800" lIns="106800" spcFirstLastPara="1" rIns="106800" wrap="square" tIns="106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g6db0b9cddd_0_537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800" lIns="106800" spcFirstLastPara="1" rIns="106800" wrap="square" tIns="1068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-PL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Pacifist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9" name="Google Shape;149;g6db0b9cddd_0_537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106800" lIns="106800" spcFirstLastPara="1" rIns="106800" wrap="square" tIns="106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g6db0b9cddd_0_537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106800" lIns="106800" spcFirstLastPara="1" rIns="106800" wrap="square" tIns="106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-PL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1" name="Google Shape;151;g6db0b9cddd_0_537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800" lIns="106800" spcFirstLastPara="1" rIns="106800" wrap="square" tIns="106800">
              <a:noAutofit/>
            </a:bodyPr>
            <a:lstStyle/>
            <a:p>
              <a:pPr indent="-323850" lvl="0" marL="533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900"/>
                <a:buFont typeface="Roboto"/>
                <a:buChar char="●"/>
              </a:pPr>
              <a:r>
                <a:rPr lang="pl-PL" sz="9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Reversed version of Kill The Closest</a:t>
              </a:r>
              <a:endParaRPr sz="9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23850" lvl="0" marL="533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900"/>
                <a:buFont typeface="Roboto"/>
                <a:buChar char="●"/>
              </a:pPr>
              <a:r>
                <a:rPr lang="pl-PL" sz="9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Maximises Manhattan distance</a:t>
              </a:r>
              <a:endParaRPr sz="9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23850" lvl="0" marL="533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900"/>
                <a:buFont typeface="Roboto"/>
                <a:buChar char="●"/>
              </a:pPr>
              <a:r>
                <a:rPr lang="pl-PL" sz="9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Simulates retreating enemy</a:t>
              </a:r>
              <a:endParaRPr sz="9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2" name="Google Shape;152;g6db0b9cddd_0_537"/>
          <p:cNvGrpSpPr/>
          <p:nvPr/>
        </p:nvGrpSpPr>
        <p:grpSpPr>
          <a:xfrm>
            <a:off x="2089198" y="2345755"/>
            <a:ext cx="6959511" cy="751672"/>
            <a:chOff x="1593000" y="2322568"/>
            <a:chExt cx="5957975" cy="643500"/>
          </a:xfrm>
        </p:grpSpPr>
        <p:sp>
          <p:nvSpPr>
            <p:cNvPr id="153" name="Google Shape;153;g6db0b9cddd_0_537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106800" lIns="106800" spcFirstLastPara="1" rIns="106800" wrap="square" tIns="106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g6db0b9cddd_0_537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106800" lIns="106800" spcFirstLastPara="1" rIns="106800" wrap="square" tIns="106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g6db0b9cddd_0_537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106800" lIns="106800" spcFirstLastPara="1" rIns="106800" wrap="square" tIns="106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g6db0b9cddd_0_537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800" lIns="106800" spcFirstLastPara="1" rIns="106800" wrap="square" tIns="1068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-PL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Kill The Closest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7" name="Google Shape;157;g6db0b9cddd_0_537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106800" lIns="106800" spcFirstLastPara="1" rIns="106800" wrap="square" tIns="106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g6db0b9cddd_0_537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106800" lIns="106800" spcFirstLastPara="1" rIns="106800" wrap="square" tIns="106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-PL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9" name="Google Shape;159;g6db0b9cddd_0_537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800" lIns="106800" spcFirstLastPara="1" rIns="106800" wrap="square" tIns="106800">
              <a:noAutofit/>
            </a:bodyPr>
            <a:lstStyle/>
            <a:p>
              <a:pPr indent="-323850" lvl="0" marL="533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900"/>
                <a:buFont typeface="Roboto"/>
                <a:buChar char="●"/>
              </a:pPr>
              <a:r>
                <a:rPr lang="pl-PL" sz="9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Finds closest enemy and tries to minimize Manhattan distance to it, when possible - attacks</a:t>
              </a:r>
              <a:endParaRPr sz="9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23850" lvl="0" marL="533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900"/>
                <a:buFont typeface="Roboto"/>
                <a:buChar char="●"/>
              </a:pPr>
              <a:r>
                <a:rPr lang="pl-PL" sz="9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Uses </a:t>
              </a:r>
              <a:r>
                <a:rPr lang="pl-PL" sz="9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Breadth</a:t>
              </a:r>
              <a:r>
                <a:rPr lang="pl-PL" sz="9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 First Search</a:t>
              </a:r>
              <a:endParaRPr sz="9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23850" lvl="0" marL="533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900"/>
                <a:buFont typeface="Roboto"/>
                <a:buChar char="●"/>
              </a:pPr>
              <a:r>
                <a:rPr lang="pl-PL" sz="9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Computationally</a:t>
              </a:r>
              <a:r>
                <a:rPr lang="pl-PL" sz="9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pl-PL" sz="9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Costly</a:t>
              </a:r>
              <a:endParaRPr sz="9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0" name="Google Shape;160;g6db0b9cddd_0_537"/>
          <p:cNvGrpSpPr/>
          <p:nvPr/>
        </p:nvGrpSpPr>
        <p:grpSpPr>
          <a:xfrm>
            <a:off x="2089198" y="1580530"/>
            <a:ext cx="6959511" cy="751672"/>
            <a:chOff x="1593000" y="2322568"/>
            <a:chExt cx="5957975" cy="643500"/>
          </a:xfrm>
        </p:grpSpPr>
        <p:sp>
          <p:nvSpPr>
            <p:cNvPr id="161" name="Google Shape;161;g6db0b9cddd_0_537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106800" lIns="106800" spcFirstLastPara="1" rIns="106800" wrap="square" tIns="106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g6db0b9cddd_0_537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106800" lIns="106800" spcFirstLastPara="1" rIns="106800" wrap="square" tIns="106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g6db0b9cddd_0_537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106800" lIns="106800" spcFirstLastPara="1" rIns="106800" wrap="square" tIns="106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g6db0b9cddd_0_537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800" lIns="106800" spcFirstLastPara="1" rIns="106800" wrap="square" tIns="1068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-PL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Random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5" name="Google Shape;165;g6db0b9cddd_0_537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106800" lIns="106800" spcFirstLastPara="1" rIns="106800" wrap="square" tIns="106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g6db0b9cddd_0_537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106800" lIns="106800" spcFirstLastPara="1" rIns="106800" wrap="square" tIns="106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-PL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7" name="Google Shape;167;g6db0b9cddd_0_537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800" lIns="106800" spcFirstLastPara="1" rIns="106800" wrap="square" tIns="106800">
              <a:noAutofit/>
            </a:bodyPr>
            <a:lstStyle/>
            <a:p>
              <a:pPr indent="-323850" lvl="0" marL="533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900"/>
                <a:buFont typeface="Roboto"/>
                <a:buChar char="●"/>
              </a:pPr>
              <a:r>
                <a:rPr lang="pl-PL" sz="9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Checks all possible actions and select random one</a:t>
              </a:r>
              <a:endParaRPr sz="9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23850" lvl="0" marL="533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900"/>
                <a:buFont typeface="Roboto"/>
                <a:buChar char="●"/>
              </a:pPr>
              <a:r>
                <a:rPr lang="pl-PL" sz="9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Used as benchmark</a:t>
              </a:r>
              <a:endParaRPr sz="9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68" name="Google Shape;168;g6db0b9cddd_0_5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5550" y="4834700"/>
            <a:ext cx="2343250" cy="23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d6b7e8eb0_0_22"/>
          <p:cNvSpPr txBox="1"/>
          <p:nvPr>
            <p:ph type="title"/>
          </p:nvPr>
        </p:nvSpPr>
        <p:spPr>
          <a:xfrm>
            <a:off x="1051875" y="639271"/>
            <a:ext cx="92106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l-PL" sz="3600"/>
              <a:t>Level designer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g6d6b7e8eb0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6913" y="1566263"/>
            <a:ext cx="8176779" cy="5152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"/>
          <p:cNvSpPr txBox="1"/>
          <p:nvPr>
            <p:ph type="title"/>
          </p:nvPr>
        </p:nvSpPr>
        <p:spPr>
          <a:xfrm>
            <a:off x="1286975" y="832824"/>
            <a:ext cx="92106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l-PL" sz="3600"/>
              <a:t>Visualizations</a:t>
            </a:r>
            <a:endParaRPr sz="3600"/>
          </a:p>
        </p:txBody>
      </p:sp>
      <p:pic>
        <p:nvPicPr>
          <p:cNvPr id="180" name="Google Shape;18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376" y="2247627"/>
            <a:ext cx="5176299" cy="388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6200" y="2182700"/>
            <a:ext cx="5362650" cy="40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d6b7e8eb0_0_0"/>
          <p:cNvSpPr txBox="1"/>
          <p:nvPr>
            <p:ph type="title"/>
          </p:nvPr>
        </p:nvSpPr>
        <p:spPr>
          <a:xfrm>
            <a:off x="1051863" y="410663"/>
            <a:ext cx="9210600" cy="14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l-PL" sz="3600"/>
              <a:t>Final Simulation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g6d6b7e8eb0_0_0"/>
          <p:cNvSpPr txBox="1"/>
          <p:nvPr/>
        </p:nvSpPr>
        <p:spPr>
          <a:xfrm>
            <a:off x="2190775" y="4010500"/>
            <a:ext cx="58740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g6d6b7e8eb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4775" y="1824927"/>
            <a:ext cx="2719550" cy="516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6d6b7e8eb0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25" y="2293450"/>
            <a:ext cx="5587176" cy="4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db0b9cddd_0_583"/>
          <p:cNvSpPr txBox="1"/>
          <p:nvPr>
            <p:ph type="title"/>
          </p:nvPr>
        </p:nvSpPr>
        <p:spPr>
          <a:xfrm>
            <a:off x="1286975" y="756624"/>
            <a:ext cx="92106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l-PL" sz="3600"/>
              <a:t>Simple 10x10 proof of concept</a:t>
            </a:r>
            <a:endParaRPr sz="3600"/>
          </a:p>
        </p:txBody>
      </p:sp>
      <p:pic>
        <p:nvPicPr>
          <p:cNvPr id="195" name="Google Shape;195;g6db0b9cddd_0_5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79249"/>
            <a:ext cx="6096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6db0b9cddd_0_5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4850" y="2422150"/>
            <a:ext cx="5041250" cy="3780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ank Presentation - Default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